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sldIdLst>
    <p:sldId id="257" r:id="rId2"/>
    <p:sldId id="258" r:id="rId3"/>
    <p:sldId id="263" r:id="rId4"/>
    <p:sldId id="260" r:id="rId5"/>
    <p:sldId id="261" r:id="rId6"/>
    <p:sldId id="264" r:id="rId7"/>
    <p:sldId id="259" r:id="rId8"/>
    <p:sldId id="262" r:id="rId9"/>
  </p:sldIdLst>
  <p:sldSz cx="9144000" cy="6858000" type="screen4x3"/>
  <p:notesSz cx="7099300" cy="10234613"/>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NG, Siu-lin" initials="CS" lastIdx="0" clrIdx="0">
    <p:extLst>
      <p:ext uri="{19B8F6BF-5375-455C-9EA6-DF929625EA0E}">
        <p15:presenceInfo xmlns:p15="http://schemas.microsoft.com/office/powerpoint/2012/main" userId="CHENG, Siu-l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2" autoAdjust="0"/>
    <p:restoredTop sz="94660"/>
  </p:normalViewPr>
  <p:slideViewPr>
    <p:cSldViewPr snapToGrid="0">
      <p:cViewPr varScale="1">
        <p:scale>
          <a:sx n="82" d="100"/>
          <a:sy n="82" d="100"/>
        </p:scale>
        <p:origin x="12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zh-HK" altLang="en-US"/>
          </a:p>
        </p:txBody>
      </p:sp>
      <p:sp>
        <p:nvSpPr>
          <p:cNvPr id="3" name="日期版面配置區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E12A3AE4-EEC7-4142-9874-F5A6E4AFF4C0}" type="datetimeFigureOut">
              <a:rPr lang="zh-HK" altLang="en-US" smtClean="0"/>
              <a:t>30/7/2020</a:t>
            </a:fld>
            <a:endParaRPr lang="zh-HK" altLang="en-US"/>
          </a:p>
        </p:txBody>
      </p:sp>
      <p:sp>
        <p:nvSpPr>
          <p:cNvPr id="4" name="投影片圖像版面配置區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zh-HK" altLang="en-US"/>
          </a:p>
        </p:txBody>
      </p:sp>
      <p:sp>
        <p:nvSpPr>
          <p:cNvPr id="5" name="備忘稿版面配置區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6" name="頁尾版面配置區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zh-HK" altLang="en-US"/>
          </a:p>
        </p:txBody>
      </p:sp>
      <p:sp>
        <p:nvSpPr>
          <p:cNvPr id="7" name="投影片編號版面配置區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17713AFC-37ED-41DE-AEBC-3E01DD8CE3D0}" type="slidenum">
              <a:rPr lang="zh-HK" altLang="en-US" smtClean="0"/>
              <a:t>‹#›</a:t>
            </a:fld>
            <a:endParaRPr lang="zh-HK" altLang="en-US"/>
          </a:p>
        </p:txBody>
      </p:sp>
    </p:spTree>
    <p:extLst>
      <p:ext uri="{BB962C8B-B14F-4D97-AF65-F5344CB8AC3E}">
        <p14:creationId xmlns:p14="http://schemas.microsoft.com/office/powerpoint/2010/main" val="3817833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17713AFC-37ED-41DE-AEBC-3E01DD8CE3D0}" type="slidenum">
              <a:rPr lang="zh-HK" altLang="en-US" smtClean="0"/>
              <a:t>1</a:t>
            </a:fld>
            <a:endParaRPr lang="zh-HK" altLang="en-US"/>
          </a:p>
        </p:txBody>
      </p:sp>
    </p:spTree>
    <p:extLst>
      <p:ext uri="{BB962C8B-B14F-4D97-AF65-F5344CB8AC3E}">
        <p14:creationId xmlns:p14="http://schemas.microsoft.com/office/powerpoint/2010/main" val="2565628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zh-TW" altLang="en-US"/>
              <a:t>按一下以編輯母片標題樣式</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a:t>按一下以編輯母片副標題樣式</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229282F7-CAE0-4D82-96F4-EB0E76AD3599}" type="datetime1">
              <a:rPr lang="zh-HK" altLang="en-US" smtClean="0"/>
              <a:t>30/7/2020</a:t>
            </a:fld>
            <a:endParaRPr lang="zh-HK" altLang="en-US"/>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zh-HK" altLang="en-US"/>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67204EB1-79D0-4CA2-9E53-51575862AF83}" type="slidenum">
              <a:rPr lang="zh-HK" altLang="en-US" smtClean="0"/>
              <a:t>‹#›</a:t>
            </a:fld>
            <a:endParaRPr lang="zh-HK" altLang="en-US"/>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58018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21FFBAF-305F-4120-A043-CDB2593621DE}" type="datetime1">
              <a:rPr lang="zh-HK" altLang="en-US" smtClean="0"/>
              <a:t>30/7/2020</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67204EB1-79D0-4CA2-9E53-51575862AF83}" type="slidenum">
              <a:rPr lang="zh-HK" altLang="en-US" smtClean="0"/>
              <a:t>‹#›</a:t>
            </a:fld>
            <a:endParaRPr lang="zh-HK" altLang="en-US"/>
          </a:p>
        </p:txBody>
      </p:sp>
    </p:spTree>
    <p:extLst>
      <p:ext uri="{BB962C8B-B14F-4D97-AF65-F5344CB8AC3E}">
        <p14:creationId xmlns:p14="http://schemas.microsoft.com/office/powerpoint/2010/main" val="3226170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CA9CE523-6C9F-418B-9ED8-D6AAC811881C}" type="datetime1">
              <a:rPr lang="zh-HK" altLang="en-US" smtClean="0"/>
              <a:t>30/7/2020</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67204EB1-79D0-4CA2-9E53-51575862AF83}" type="slidenum">
              <a:rPr lang="zh-HK" altLang="en-US" smtClean="0"/>
              <a:t>‹#›</a:t>
            </a:fld>
            <a:endParaRPr lang="zh-HK" altLang="en-US"/>
          </a:p>
        </p:txBody>
      </p:sp>
    </p:spTree>
    <p:extLst>
      <p:ext uri="{BB962C8B-B14F-4D97-AF65-F5344CB8AC3E}">
        <p14:creationId xmlns:p14="http://schemas.microsoft.com/office/powerpoint/2010/main" val="1347982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AC13E155-6C39-46D8-BCF3-B42C291F916F}" type="datetime1">
              <a:rPr lang="zh-HK" altLang="en-US" smtClean="0"/>
              <a:t>30/7/2020</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67204EB1-79D0-4CA2-9E53-51575862AF83}" type="slidenum">
              <a:rPr lang="zh-HK" altLang="en-US" smtClean="0"/>
              <a:t>‹#›</a:t>
            </a:fld>
            <a:endParaRPr lang="zh-HK" altLang="en-US"/>
          </a:p>
        </p:txBody>
      </p:sp>
    </p:spTree>
    <p:extLst>
      <p:ext uri="{BB962C8B-B14F-4D97-AF65-F5344CB8AC3E}">
        <p14:creationId xmlns:p14="http://schemas.microsoft.com/office/powerpoint/2010/main" val="2184134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4C167265-F97E-424B-A701-08748901CEAD}" type="datetime1">
              <a:rPr lang="zh-HK" altLang="en-US" smtClean="0"/>
              <a:t>30/7/2020</a:t>
            </a:fld>
            <a:endParaRPr lang="zh-HK" altLang="en-US"/>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zh-HK" altLang="en-US"/>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67204EB1-79D0-4CA2-9E53-51575862AF83}" type="slidenum">
              <a:rPr lang="zh-HK" altLang="en-US" smtClean="0"/>
              <a:t>‹#›</a:t>
            </a:fld>
            <a:endParaRPr lang="zh-HK" altLang="en-US"/>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69998739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19602F3D-23CC-45AD-97FC-951E29DC5937}" type="datetime1">
              <a:rPr lang="zh-HK" altLang="en-US" smtClean="0"/>
              <a:t>30/7/2020</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67204EB1-79D0-4CA2-9E53-51575862AF83}" type="slidenum">
              <a:rPr lang="zh-HK" altLang="en-US" smtClean="0"/>
              <a:t>‹#›</a:t>
            </a:fld>
            <a:endParaRPr lang="zh-HK" altLang="en-US"/>
          </a:p>
        </p:txBody>
      </p:sp>
    </p:spTree>
    <p:extLst>
      <p:ext uri="{BB962C8B-B14F-4D97-AF65-F5344CB8AC3E}">
        <p14:creationId xmlns:p14="http://schemas.microsoft.com/office/powerpoint/2010/main" val="173628026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按一下以編輯母片文字樣式</a:t>
            </a:r>
          </a:p>
        </p:txBody>
      </p:sp>
      <p:sp>
        <p:nvSpPr>
          <p:cNvPr id="4" name="Content Placeholder 3"/>
          <p:cNvSpPr>
            <a:spLocks noGrp="1"/>
          </p:cNvSpPr>
          <p:nvPr>
            <p:ph sz="half" idx="2"/>
          </p:nvPr>
        </p:nvSpPr>
        <p:spPr>
          <a:xfrm>
            <a:off x="941832" y="2909102"/>
            <a:ext cx="3611880" cy="299639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按一下以編輯母片文字樣式</a:t>
            </a:r>
          </a:p>
        </p:txBody>
      </p:sp>
      <p:sp>
        <p:nvSpPr>
          <p:cNvPr id="6" name="Content Placeholder 5"/>
          <p:cNvSpPr>
            <a:spLocks noGrp="1"/>
          </p:cNvSpPr>
          <p:nvPr>
            <p:ph sz="quarter" idx="4"/>
          </p:nvPr>
        </p:nvSpPr>
        <p:spPr>
          <a:xfrm>
            <a:off x="4975398" y="2909102"/>
            <a:ext cx="3611880" cy="299639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DF85EA30-570C-4278-8251-B400F284F14D}" type="datetime1">
              <a:rPr lang="zh-HK" altLang="en-US" smtClean="0"/>
              <a:t>30/7/2020</a:t>
            </a:fld>
            <a:endParaRPr lang="zh-HK" altLang="en-US"/>
          </a:p>
        </p:txBody>
      </p:sp>
      <p:sp>
        <p:nvSpPr>
          <p:cNvPr id="8" name="Footer Placeholder 7"/>
          <p:cNvSpPr>
            <a:spLocks noGrp="1"/>
          </p:cNvSpPr>
          <p:nvPr>
            <p:ph type="ftr" sz="quarter" idx="11"/>
          </p:nvPr>
        </p:nvSpPr>
        <p:spPr/>
        <p:txBody>
          <a:bodyPr/>
          <a:lstStyle/>
          <a:p>
            <a:endParaRPr lang="zh-HK" altLang="en-US"/>
          </a:p>
        </p:txBody>
      </p:sp>
      <p:sp>
        <p:nvSpPr>
          <p:cNvPr id="9" name="Slide Number Placeholder 8"/>
          <p:cNvSpPr>
            <a:spLocks noGrp="1"/>
          </p:cNvSpPr>
          <p:nvPr>
            <p:ph type="sldNum" sz="quarter" idx="12"/>
          </p:nvPr>
        </p:nvSpPr>
        <p:spPr/>
        <p:txBody>
          <a:bodyPr/>
          <a:lstStyle/>
          <a:p>
            <a:fld id="{67204EB1-79D0-4CA2-9E53-51575862AF83}" type="slidenum">
              <a:rPr lang="zh-HK" altLang="en-US" smtClean="0"/>
              <a:t>‹#›</a:t>
            </a:fld>
            <a:endParaRPr lang="zh-HK" altLang="en-US"/>
          </a:p>
        </p:txBody>
      </p:sp>
    </p:spTree>
    <p:extLst>
      <p:ext uri="{BB962C8B-B14F-4D97-AF65-F5344CB8AC3E}">
        <p14:creationId xmlns:p14="http://schemas.microsoft.com/office/powerpoint/2010/main" val="131118331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3B4A7527-7636-4CAC-9952-0CB9CD3BB2D4}" type="datetime1">
              <a:rPr lang="zh-HK" altLang="en-US" smtClean="0"/>
              <a:t>30/7/2020</a:t>
            </a:fld>
            <a:endParaRPr lang="zh-HK" altLang="en-US"/>
          </a:p>
        </p:txBody>
      </p:sp>
      <p:sp>
        <p:nvSpPr>
          <p:cNvPr id="4" name="Footer Placeholder 3"/>
          <p:cNvSpPr>
            <a:spLocks noGrp="1"/>
          </p:cNvSpPr>
          <p:nvPr>
            <p:ph type="ftr" sz="quarter" idx="11"/>
          </p:nvPr>
        </p:nvSpPr>
        <p:spPr/>
        <p:txBody>
          <a:bodyPr/>
          <a:lstStyle/>
          <a:p>
            <a:endParaRPr lang="zh-HK" altLang="en-US"/>
          </a:p>
        </p:txBody>
      </p:sp>
      <p:sp>
        <p:nvSpPr>
          <p:cNvPr id="5" name="Slide Number Placeholder 4"/>
          <p:cNvSpPr>
            <a:spLocks noGrp="1"/>
          </p:cNvSpPr>
          <p:nvPr>
            <p:ph type="sldNum" sz="quarter" idx="12"/>
          </p:nvPr>
        </p:nvSpPr>
        <p:spPr/>
        <p:txBody>
          <a:bodyPr/>
          <a:lstStyle/>
          <a:p>
            <a:fld id="{67204EB1-79D0-4CA2-9E53-51575862AF83}" type="slidenum">
              <a:rPr lang="zh-HK" altLang="en-US" smtClean="0"/>
              <a:t>‹#›</a:t>
            </a:fld>
            <a:endParaRPr lang="zh-HK" altLang="en-US"/>
          </a:p>
        </p:txBody>
      </p:sp>
    </p:spTree>
    <p:extLst>
      <p:ext uri="{BB962C8B-B14F-4D97-AF65-F5344CB8AC3E}">
        <p14:creationId xmlns:p14="http://schemas.microsoft.com/office/powerpoint/2010/main" val="114262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D9061C-462B-4297-92BF-E8A3BE5BA6E4}" type="datetime1">
              <a:rPr lang="zh-HK" altLang="en-US" smtClean="0"/>
              <a:t>30/7/2020</a:t>
            </a:fld>
            <a:endParaRPr lang="zh-HK" altLang="en-US"/>
          </a:p>
        </p:txBody>
      </p:sp>
      <p:sp>
        <p:nvSpPr>
          <p:cNvPr id="3" name="Footer Placeholder 2"/>
          <p:cNvSpPr>
            <a:spLocks noGrp="1"/>
          </p:cNvSpPr>
          <p:nvPr>
            <p:ph type="ftr" sz="quarter" idx="11"/>
          </p:nvPr>
        </p:nvSpPr>
        <p:spPr/>
        <p:txBody>
          <a:bodyPr/>
          <a:lstStyle/>
          <a:p>
            <a:endParaRPr lang="zh-HK" altLang="en-US"/>
          </a:p>
        </p:txBody>
      </p:sp>
      <p:sp>
        <p:nvSpPr>
          <p:cNvPr id="4" name="Slide Number Placeholder 3"/>
          <p:cNvSpPr>
            <a:spLocks noGrp="1"/>
          </p:cNvSpPr>
          <p:nvPr>
            <p:ph type="sldNum" sz="quarter" idx="12"/>
          </p:nvPr>
        </p:nvSpPr>
        <p:spPr/>
        <p:txBody>
          <a:bodyPr/>
          <a:lstStyle/>
          <a:p>
            <a:fld id="{67204EB1-79D0-4CA2-9E53-51575862AF83}" type="slidenum">
              <a:rPr lang="zh-HK" altLang="en-US" smtClean="0"/>
              <a:t>‹#›</a:t>
            </a:fld>
            <a:endParaRPr lang="zh-HK" altLang="en-US"/>
          </a:p>
        </p:txBody>
      </p:sp>
    </p:spTree>
    <p:extLst>
      <p:ext uri="{BB962C8B-B14F-4D97-AF65-F5344CB8AC3E}">
        <p14:creationId xmlns:p14="http://schemas.microsoft.com/office/powerpoint/2010/main" val="3601943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zh-TW" altLang="en-US"/>
              <a:t>按一下以編輯母片標題樣式</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按一下以編輯母片文字樣式</a:t>
            </a:r>
          </a:p>
        </p:txBody>
      </p:sp>
      <p:sp>
        <p:nvSpPr>
          <p:cNvPr id="5" name="Date Placeholder 4"/>
          <p:cNvSpPr>
            <a:spLocks noGrp="1"/>
          </p:cNvSpPr>
          <p:nvPr>
            <p:ph type="dt" sz="half" idx="10"/>
          </p:nvPr>
        </p:nvSpPr>
        <p:spPr>
          <a:xfrm>
            <a:off x="573789" y="6375679"/>
            <a:ext cx="925016" cy="348462"/>
          </a:xfrm>
        </p:spPr>
        <p:txBody>
          <a:bodyPr/>
          <a:lstStyle/>
          <a:p>
            <a:fld id="{57FE5031-2A7C-4F7A-8FF8-D62AFCF6FAE0}" type="datetime1">
              <a:rPr lang="zh-HK" altLang="en-US" smtClean="0"/>
              <a:t>30/7/2020</a:t>
            </a:fld>
            <a:endParaRPr lang="zh-HK" altLang="en-US"/>
          </a:p>
        </p:txBody>
      </p:sp>
      <p:sp>
        <p:nvSpPr>
          <p:cNvPr id="6" name="Footer Placeholder 5"/>
          <p:cNvSpPr>
            <a:spLocks noGrp="1"/>
          </p:cNvSpPr>
          <p:nvPr>
            <p:ph type="ftr" sz="quarter" idx="11"/>
          </p:nvPr>
        </p:nvSpPr>
        <p:spPr>
          <a:xfrm>
            <a:off x="1577716" y="6375679"/>
            <a:ext cx="2611634" cy="345796"/>
          </a:xfrm>
        </p:spPr>
        <p:txBody>
          <a:bodyPr/>
          <a:lstStyle/>
          <a:p>
            <a:endParaRPr lang="zh-HK" altLang="en-US"/>
          </a:p>
        </p:txBody>
      </p:sp>
      <p:sp>
        <p:nvSpPr>
          <p:cNvPr id="7" name="Slide Number Placeholder 6"/>
          <p:cNvSpPr>
            <a:spLocks noGrp="1"/>
          </p:cNvSpPr>
          <p:nvPr>
            <p:ph type="sldNum" sz="quarter" idx="12"/>
          </p:nvPr>
        </p:nvSpPr>
        <p:spPr>
          <a:xfrm>
            <a:off x="4268261" y="6375679"/>
            <a:ext cx="924342" cy="345796"/>
          </a:xfrm>
        </p:spPr>
        <p:txBody>
          <a:bodyPr/>
          <a:lstStyle/>
          <a:p>
            <a:fld id="{67204EB1-79D0-4CA2-9E53-51575862AF83}" type="slidenum">
              <a:rPr lang="zh-HK" altLang="en-US" smtClean="0"/>
              <a:t>‹#›</a:t>
            </a:fld>
            <a:endParaRPr lang="zh-HK" alt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63185803"/>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TW" altLang="en-US"/>
              <a:t>按一下圖示以新增圖片</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zh-TW" altLang="en-US"/>
              <a:t>按一下以編輯母片標題樣式</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按一下以編輯母片文字樣式</a:t>
            </a:r>
          </a:p>
        </p:txBody>
      </p:sp>
      <p:sp>
        <p:nvSpPr>
          <p:cNvPr id="5" name="Date Placeholder 4"/>
          <p:cNvSpPr>
            <a:spLocks noGrp="1"/>
          </p:cNvSpPr>
          <p:nvPr>
            <p:ph type="dt" sz="half" idx="10"/>
          </p:nvPr>
        </p:nvSpPr>
        <p:spPr>
          <a:xfrm>
            <a:off x="574463" y="6375679"/>
            <a:ext cx="924342" cy="348462"/>
          </a:xfrm>
        </p:spPr>
        <p:txBody>
          <a:bodyPr/>
          <a:lstStyle/>
          <a:p>
            <a:fld id="{AF0BABE1-251A-4ACD-B8AE-D768B3412C35}" type="datetime1">
              <a:rPr lang="zh-HK" altLang="en-US" smtClean="0"/>
              <a:t>30/7/2020</a:t>
            </a:fld>
            <a:endParaRPr lang="zh-HK" altLang="en-US"/>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56153" y="6375679"/>
            <a:ext cx="947460" cy="345796"/>
          </a:xfrm>
        </p:spPr>
        <p:txBody>
          <a:bodyPr/>
          <a:lstStyle/>
          <a:p>
            <a:fld id="{67204EB1-79D0-4CA2-9E53-51575862AF83}" type="slidenum">
              <a:rPr lang="zh-HK" altLang="en-US" smtClean="0"/>
              <a:t>‹#›</a:t>
            </a:fld>
            <a:endParaRPr lang="zh-HK" altLang="en-US"/>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263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9F5288DF-699E-44F3-9A95-F1947755AD69}" type="datetime1">
              <a:rPr lang="zh-HK" altLang="en-US" smtClean="0"/>
              <a:t>30/7/2020</a:t>
            </a:fld>
            <a:endParaRPr lang="zh-HK" altLang="en-US"/>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zh-HK" altLang="en-US"/>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67204EB1-79D0-4CA2-9E53-51575862AF83}" type="slidenum">
              <a:rPr lang="zh-HK" altLang="en-US" smtClean="0"/>
              <a:t>‹#›</a:t>
            </a:fld>
            <a:endParaRPr lang="zh-HK" altLang="en-US"/>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2793947979"/>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hf hdr="0" ftr="0" dt="0"/>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pos="594">
          <p15:clr>
            <a:srgbClr val="F26B43"/>
          </p15:clr>
        </p15:guide>
        <p15:guide id="4" pos="5400">
          <p15:clr>
            <a:srgbClr val="F26B43"/>
          </p15:clr>
        </p15:guide>
        <p15:guide id="5" orient="horz" pos="4008">
          <p15:clr>
            <a:srgbClr val="F26B43"/>
          </p15:clr>
        </p15:guide>
        <p15:guide id="6" orient="horz" pos="1440">
          <p15:clr>
            <a:srgbClr val="F26B43"/>
          </p15:clr>
        </p15:guide>
        <p15:guide id="7" orient="horz" pos="3720">
          <p15:clr>
            <a:srgbClr val="F26B43"/>
          </p15:clr>
        </p15:guide>
        <p15:guide id="8"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coronavirus.gov.hk/chi/health-advice.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onsumer.org.hk/ws_chi/news/specials/2020/industrial-alcohol" TargetMode="External"/><Relationship Id="rId2" Type="http://schemas.openxmlformats.org/officeDocument/2006/relationships/hyperlink" Target="https://www.consumer.org.hk/ws_chi/news/videos/522/disinfection-alcohol.html"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qrgo.page.link/czc12" TargetMode="External"/><Relationship Id="rId2" Type="http://schemas.openxmlformats.org/officeDocument/2006/relationships/hyperlink" Target="https://qrgo.page.link/QcYk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qrgo.page.link/kFhZ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FD76A-2EE9-4B11-8C91-E5D403C548F6}"/>
              </a:ext>
            </a:extLst>
          </p:cNvPr>
          <p:cNvSpPr>
            <a:spLocks noGrp="1"/>
          </p:cNvSpPr>
          <p:nvPr>
            <p:ph type="ctrTitle"/>
          </p:nvPr>
        </p:nvSpPr>
        <p:spPr>
          <a:xfrm>
            <a:off x="2485431" y="1794933"/>
            <a:ext cx="4555067" cy="3175000"/>
          </a:xfrm>
        </p:spPr>
        <p:txBody>
          <a:bodyPr>
            <a:normAutofit/>
          </a:bodyPr>
          <a:lstStyle/>
          <a:p>
            <a:r>
              <a:rPr lang="zh-TW" altLang="en-US" sz="2800" dirty="0"/>
              <a:t>與防疫相關的</a:t>
            </a:r>
            <a:br>
              <a:rPr lang="en-US" altLang="zh-TW" sz="2800" dirty="0"/>
            </a:br>
            <a:r>
              <a:rPr lang="zh-TW" altLang="en-US" sz="2800" dirty="0"/>
              <a:t>化學科學習活動 </a:t>
            </a:r>
            <a:r>
              <a:rPr lang="en-US" altLang="zh-TW" sz="2800" dirty="0"/>
              <a:t> </a:t>
            </a:r>
            <a:br>
              <a:rPr lang="en-US" altLang="zh-TW" sz="2800" dirty="0"/>
            </a:br>
            <a:br>
              <a:rPr lang="en-US" altLang="zh-TW" sz="2800" dirty="0"/>
            </a:br>
            <a:r>
              <a:rPr lang="zh-TW" altLang="en-US" sz="2800" b="1" dirty="0"/>
              <a:t>正確使用消毒酒精</a:t>
            </a:r>
            <a:br>
              <a:rPr lang="en-US" altLang="zh-TW" sz="2800" dirty="0"/>
            </a:br>
            <a:br>
              <a:rPr lang="en-HK" sz="2800" dirty="0"/>
            </a:br>
            <a:endParaRPr lang="en-HK" sz="2800" dirty="0"/>
          </a:p>
        </p:txBody>
      </p:sp>
      <p:sp>
        <p:nvSpPr>
          <p:cNvPr id="3" name="TextBox 2">
            <a:extLst>
              <a:ext uri="{FF2B5EF4-FFF2-40B4-BE49-F238E27FC236}">
                <a16:creationId xmlns:a16="http://schemas.microsoft.com/office/drawing/2014/main" id="{0F2E2E3D-2FCB-4042-8110-DEAD7F613DFB}"/>
              </a:ext>
            </a:extLst>
          </p:cNvPr>
          <p:cNvSpPr txBox="1"/>
          <p:nvPr/>
        </p:nvSpPr>
        <p:spPr>
          <a:xfrm>
            <a:off x="6652727" y="5971593"/>
            <a:ext cx="2267339" cy="461665"/>
          </a:xfrm>
          <a:prstGeom prst="rect">
            <a:avLst/>
          </a:prstGeom>
          <a:noFill/>
        </p:spPr>
        <p:txBody>
          <a:bodyPr wrap="square" rtlCol="0">
            <a:spAutoFit/>
          </a:bodyPr>
          <a:lstStyle/>
          <a:p>
            <a:pPr algn="ctr"/>
            <a:r>
              <a:rPr lang="en-HK" sz="2400" dirty="0"/>
              <a:t>2020</a:t>
            </a:r>
            <a:r>
              <a:rPr lang="zh-TW" altLang="en-US" sz="2400" dirty="0"/>
              <a:t>年</a:t>
            </a:r>
            <a:r>
              <a:rPr lang="en-US" altLang="zh-TW" sz="2400" dirty="0"/>
              <a:t>6</a:t>
            </a:r>
            <a:r>
              <a:rPr lang="zh-TW" altLang="en-US" sz="2400" dirty="0"/>
              <a:t>月</a:t>
            </a:r>
            <a:endParaRPr lang="en-HK" sz="2400" dirty="0"/>
          </a:p>
        </p:txBody>
      </p:sp>
    </p:spTree>
    <p:extLst>
      <p:ext uri="{BB962C8B-B14F-4D97-AF65-F5344CB8AC3E}">
        <p14:creationId xmlns:p14="http://schemas.microsoft.com/office/powerpoint/2010/main" val="340123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9579" y="602192"/>
            <a:ext cx="7886700" cy="769407"/>
          </a:xfrm>
        </p:spPr>
        <p:txBody>
          <a:bodyPr>
            <a:normAutofit/>
          </a:bodyPr>
          <a:lstStyle/>
          <a:p>
            <a:r>
              <a:rPr lang="zh-TW" altLang="en-US" sz="3200" dirty="0">
                <a:solidFill>
                  <a:schemeClr val="tx1">
                    <a:lumMod val="65000"/>
                    <a:lumOff val="35000"/>
                  </a:schemeClr>
                </a:solidFill>
              </a:rPr>
              <a:t>簡介</a:t>
            </a:r>
            <a:endParaRPr lang="zh-HK" altLang="en-US" sz="3200" dirty="0">
              <a:solidFill>
                <a:schemeClr val="tx1">
                  <a:lumMod val="65000"/>
                  <a:lumOff val="35000"/>
                </a:schemeClr>
              </a:solidFill>
            </a:endParaRPr>
          </a:p>
        </p:txBody>
      </p:sp>
      <p:sp>
        <p:nvSpPr>
          <p:cNvPr id="3" name="內容版面配置區 2"/>
          <p:cNvSpPr>
            <a:spLocks noGrp="1"/>
          </p:cNvSpPr>
          <p:nvPr>
            <p:ph idx="1"/>
          </p:nvPr>
        </p:nvSpPr>
        <p:spPr>
          <a:xfrm>
            <a:off x="628650" y="1371599"/>
            <a:ext cx="7886700" cy="4030133"/>
          </a:xfrm>
        </p:spPr>
        <p:txBody>
          <a:bodyPr>
            <a:noAutofit/>
          </a:bodyPr>
          <a:lstStyle/>
          <a:p>
            <a:pPr algn="just"/>
            <a:r>
              <a:rPr lang="zh-TW" altLang="en-US" dirty="0"/>
              <a:t>潔手是一個既簡單且有效預防感染</a:t>
            </a:r>
            <a:r>
              <a:rPr lang="en-US" altLang="zh-TW" dirty="0"/>
              <a:t>2019</a:t>
            </a:r>
            <a:r>
              <a:rPr lang="zh-TW" altLang="en-US" dirty="0"/>
              <a:t>冠狀病毒病及其他傳染病的方法。根據衞生防護中心的建議，如未能以梘液和清水清潔雙手，使用含</a:t>
            </a:r>
            <a:r>
              <a:rPr lang="en-US" altLang="zh-TW" dirty="0"/>
              <a:t>70%</a:t>
            </a:r>
            <a:r>
              <a:rPr lang="zh-TW" altLang="en-US" dirty="0"/>
              <a:t>至</a:t>
            </a:r>
            <a:r>
              <a:rPr lang="en-US" altLang="zh-TW" dirty="0"/>
              <a:t>80%</a:t>
            </a:r>
            <a:r>
              <a:rPr lang="zh-TW" altLang="en-US" dirty="0"/>
              <a:t>的酒精搓手液潔淨雙手亦為有效方法</a:t>
            </a:r>
            <a:r>
              <a:rPr lang="en-US" altLang="zh-TW" baseline="30000" dirty="0">
                <a:latin typeface="Times New Roman" panose="02020603050405020304" pitchFamily="18" charset="0"/>
                <a:cs typeface="Times New Roman" panose="02020603050405020304" pitchFamily="18" charset="0"/>
              </a:rPr>
              <a:t>(</a:t>
            </a:r>
            <a:r>
              <a:rPr lang="zh-TW" altLang="en-US" baseline="30000" dirty="0">
                <a:latin typeface="Times New Roman" panose="02020603050405020304" pitchFamily="18" charset="0"/>
                <a:cs typeface="Times New Roman" panose="02020603050405020304" pitchFamily="18" charset="0"/>
              </a:rPr>
              <a:t>註</a:t>
            </a:r>
            <a:r>
              <a:rPr lang="en-US" altLang="zh-TW" baseline="30000" dirty="0">
                <a:latin typeface="Times New Roman" panose="02020603050405020304" pitchFamily="18" charset="0"/>
                <a:cs typeface="Times New Roman" panose="02020603050405020304" pitchFamily="18" charset="0"/>
              </a:rPr>
              <a:t>)</a:t>
            </a:r>
            <a:r>
              <a:rPr lang="zh-TW" altLang="en-US" dirty="0"/>
              <a:t>。本學習活動主要討論有關酒精的化學知識和安全資料，以及使用酒精時的注意事項。</a:t>
            </a:r>
            <a:endParaRPr lang="en-US" altLang="zh-TW" dirty="0"/>
          </a:p>
          <a:p>
            <a:pPr algn="just"/>
            <a:r>
              <a:rPr lang="zh-TW" altLang="en-US" dirty="0"/>
              <a:t>此學習活動旨在讓學生透過日常生活經驗及閱讀相關資訊，探討及學習與化學品安全相關的知識及技能，從而促進他們認識化學與社會的聯繫，並培養他們的科學及資訊素養，在日常生活中作出明智的判斷和決定。</a:t>
            </a:r>
            <a:endParaRPr lang="zh-HK" altLang="en-US" sz="2400" dirty="0"/>
          </a:p>
        </p:txBody>
      </p:sp>
      <p:sp>
        <p:nvSpPr>
          <p:cNvPr id="4" name="投影片編號版面配置區 3"/>
          <p:cNvSpPr>
            <a:spLocks noGrp="1"/>
          </p:cNvSpPr>
          <p:nvPr>
            <p:ph type="sldNum" sz="quarter" idx="12"/>
          </p:nvPr>
        </p:nvSpPr>
        <p:spPr/>
        <p:txBody>
          <a:bodyPr/>
          <a:lstStyle/>
          <a:p>
            <a:fld id="{67204EB1-79D0-4CA2-9E53-51575862AF83}" type="slidenum">
              <a:rPr lang="zh-HK" altLang="en-US" smtClean="0"/>
              <a:t>2</a:t>
            </a:fld>
            <a:endParaRPr lang="zh-HK" altLang="en-US"/>
          </a:p>
        </p:txBody>
      </p:sp>
      <p:sp>
        <p:nvSpPr>
          <p:cNvPr id="5" name="文字方塊 4"/>
          <p:cNvSpPr txBox="1"/>
          <p:nvPr/>
        </p:nvSpPr>
        <p:spPr>
          <a:xfrm>
            <a:off x="829579" y="5902246"/>
            <a:ext cx="6771854" cy="369332"/>
          </a:xfrm>
          <a:prstGeom prst="rect">
            <a:avLst/>
          </a:prstGeom>
          <a:noFill/>
        </p:spPr>
        <p:txBody>
          <a:bodyPr wrap="none" rtlCol="0">
            <a:spAutoFit/>
          </a:bodyPr>
          <a:lstStyle/>
          <a:p>
            <a:r>
              <a:rPr lang="zh-TW" altLang="en-US" dirty="0">
                <a:solidFill>
                  <a:schemeClr val="tx1">
                    <a:lumMod val="65000"/>
                    <a:lumOff val="35000"/>
                  </a:schemeClr>
                </a:solidFill>
                <a:latin typeface="Times New Roman" panose="02020603050405020304" pitchFamily="18" charset="0"/>
                <a:cs typeface="Times New Roman" panose="02020603050405020304" pitchFamily="18" charset="0"/>
              </a:rPr>
              <a:t>註：資料源自</a:t>
            </a:r>
            <a:r>
              <a:rPr lang="en-US" altLang="zh-HK" dirty="0">
                <a:solidFill>
                  <a:schemeClr val="tx1">
                    <a:lumMod val="65000"/>
                    <a:lumOff val="35000"/>
                  </a:schemeClr>
                </a:solidFill>
                <a:latin typeface="Times New Roman" panose="02020603050405020304" pitchFamily="18" charset="0"/>
                <a:cs typeface="Times New Roman" panose="02020603050405020304" pitchFamily="18" charset="0"/>
                <a:hlinkClick r:id="rId2"/>
              </a:rPr>
              <a:t>https://www.coronavirus.gov.hk/chi/health-advice.html</a:t>
            </a:r>
            <a:endParaRPr lang="zh-HK" altLang="en-US"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0428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BFE45-5DF6-4A4B-A4E5-106976EE2AD4}"/>
              </a:ext>
            </a:extLst>
          </p:cNvPr>
          <p:cNvSpPr>
            <a:spLocks noGrp="1"/>
          </p:cNvSpPr>
          <p:nvPr>
            <p:ph type="title"/>
          </p:nvPr>
        </p:nvSpPr>
        <p:spPr>
          <a:xfrm>
            <a:off x="927909" y="588767"/>
            <a:ext cx="7886700" cy="755954"/>
          </a:xfrm>
        </p:spPr>
        <p:txBody>
          <a:bodyPr>
            <a:noAutofit/>
          </a:bodyPr>
          <a:lstStyle/>
          <a:p>
            <a:r>
              <a:rPr lang="zh-TW" altLang="en-US" sz="3200" dirty="0">
                <a:solidFill>
                  <a:schemeClr val="tx1">
                    <a:lumMod val="65000"/>
                    <a:lumOff val="35000"/>
                  </a:schemeClr>
                </a:solidFill>
              </a:rPr>
              <a:t>教學建議</a:t>
            </a:r>
            <a:endParaRPr lang="en-HK" sz="3200" dirty="0">
              <a:solidFill>
                <a:schemeClr val="tx1">
                  <a:lumMod val="65000"/>
                  <a:lumOff val="35000"/>
                </a:schemeClr>
              </a:solidFill>
            </a:endParaRPr>
          </a:p>
        </p:txBody>
      </p:sp>
      <p:sp>
        <p:nvSpPr>
          <p:cNvPr id="3" name="Content Placeholder 2">
            <a:extLst>
              <a:ext uri="{FF2B5EF4-FFF2-40B4-BE49-F238E27FC236}">
                <a16:creationId xmlns:a16="http://schemas.microsoft.com/office/drawing/2014/main" id="{C6A49BFF-D043-4EA2-B467-112B0B4E9C8B}"/>
              </a:ext>
            </a:extLst>
          </p:cNvPr>
          <p:cNvSpPr>
            <a:spLocks noGrp="1"/>
          </p:cNvSpPr>
          <p:nvPr>
            <p:ph idx="1"/>
          </p:nvPr>
        </p:nvSpPr>
        <p:spPr>
          <a:xfrm>
            <a:off x="927909" y="1625372"/>
            <a:ext cx="7886700" cy="3827624"/>
          </a:xfrm>
        </p:spPr>
        <p:txBody>
          <a:bodyPr>
            <a:normAutofit lnSpcReduction="10000"/>
          </a:bodyPr>
          <a:lstStyle/>
          <a:p>
            <a:pPr marL="0" indent="0">
              <a:buNone/>
            </a:pPr>
            <a:r>
              <a:rPr lang="zh-TW" altLang="en-US" sz="2600" dirty="0"/>
              <a:t>活動涉及多個課題：</a:t>
            </a:r>
            <a:endParaRPr lang="en-HK" altLang="zh-TW" sz="2600" dirty="0"/>
          </a:p>
          <a:p>
            <a:pPr marL="457200" lvl="1" indent="0">
              <a:buNone/>
            </a:pPr>
            <a:r>
              <a:rPr lang="zh-TW" altLang="en-US" sz="2600" dirty="0"/>
              <a:t>課題二  微觀世界</a:t>
            </a:r>
            <a:r>
              <a:rPr lang="en-HK" altLang="zh-TW" sz="2600" dirty="0"/>
              <a:t>I</a:t>
            </a:r>
          </a:p>
          <a:p>
            <a:pPr marL="457200" lvl="1" indent="0">
              <a:buNone/>
            </a:pPr>
            <a:r>
              <a:rPr lang="zh-TW" altLang="en-US" sz="2600" dirty="0"/>
              <a:t>課題三  金屬</a:t>
            </a:r>
            <a:endParaRPr lang="en-HK" altLang="zh-TW" sz="2600" dirty="0"/>
          </a:p>
          <a:p>
            <a:pPr marL="457200" lvl="1" indent="0">
              <a:buNone/>
            </a:pPr>
            <a:r>
              <a:rPr lang="zh-TW" altLang="en-US" sz="2600" dirty="0"/>
              <a:t>課題四  酸和鹽基</a:t>
            </a:r>
            <a:endParaRPr lang="en-HK" altLang="zh-TW" sz="2600" dirty="0"/>
          </a:p>
          <a:p>
            <a:pPr marL="457200" lvl="1" indent="0">
              <a:buNone/>
            </a:pPr>
            <a:r>
              <a:rPr lang="zh-TW" altLang="en-US" sz="2600" dirty="0"/>
              <a:t>課題五  化石燃料和碳化合物</a:t>
            </a:r>
            <a:endParaRPr lang="en-US" altLang="zh-TW" sz="2600" dirty="0"/>
          </a:p>
          <a:p>
            <a:pPr marL="457200" lvl="1" indent="0">
              <a:buNone/>
            </a:pPr>
            <a:endParaRPr lang="en-US" altLang="zh-TW" sz="2600" dirty="0"/>
          </a:p>
          <a:p>
            <a:pPr marL="457200" lvl="1" indent="0">
              <a:buNone/>
            </a:pPr>
            <a:r>
              <a:rPr lang="zh-TW" altLang="en-US" sz="2600" dirty="0"/>
              <a:t>教師可因應不同年級學生的學習進度及已有的化學知識選擇及調適所討論的問題。</a:t>
            </a:r>
            <a:endParaRPr lang="en-US" altLang="zh-TW" sz="2600" dirty="0"/>
          </a:p>
          <a:p>
            <a:pPr marL="355600" lvl="1" indent="0">
              <a:spcBef>
                <a:spcPts val="1000"/>
              </a:spcBef>
              <a:buNone/>
            </a:pPr>
            <a:endParaRPr lang="en-HK" altLang="zh-TW" sz="2800" dirty="0"/>
          </a:p>
        </p:txBody>
      </p:sp>
      <p:sp>
        <p:nvSpPr>
          <p:cNvPr id="4" name="投影片編號版面配置區 3"/>
          <p:cNvSpPr>
            <a:spLocks noGrp="1"/>
          </p:cNvSpPr>
          <p:nvPr>
            <p:ph type="sldNum" sz="quarter" idx="12"/>
          </p:nvPr>
        </p:nvSpPr>
        <p:spPr/>
        <p:txBody>
          <a:bodyPr/>
          <a:lstStyle/>
          <a:p>
            <a:fld id="{67204EB1-79D0-4CA2-9E53-51575862AF83}" type="slidenum">
              <a:rPr lang="zh-HK" altLang="en-US" smtClean="0"/>
              <a:t>3</a:t>
            </a:fld>
            <a:endParaRPr lang="zh-HK" altLang="en-US"/>
          </a:p>
        </p:txBody>
      </p:sp>
    </p:spTree>
    <p:extLst>
      <p:ext uri="{BB962C8B-B14F-4D97-AF65-F5344CB8AC3E}">
        <p14:creationId xmlns:p14="http://schemas.microsoft.com/office/powerpoint/2010/main" val="3412318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09609-E19D-4EDB-A593-007DA1028720}"/>
              </a:ext>
            </a:extLst>
          </p:cNvPr>
          <p:cNvSpPr>
            <a:spLocks noGrp="1"/>
          </p:cNvSpPr>
          <p:nvPr>
            <p:ph type="title"/>
          </p:nvPr>
        </p:nvSpPr>
        <p:spPr>
          <a:xfrm>
            <a:off x="911283" y="348501"/>
            <a:ext cx="7886700" cy="885176"/>
          </a:xfrm>
        </p:spPr>
        <p:txBody>
          <a:bodyPr>
            <a:normAutofit/>
          </a:bodyPr>
          <a:lstStyle/>
          <a:p>
            <a:r>
              <a:rPr lang="zh-TW" altLang="en-US" sz="3200" dirty="0">
                <a:solidFill>
                  <a:schemeClr val="tx1">
                    <a:lumMod val="65000"/>
                    <a:lumOff val="35000"/>
                  </a:schemeClr>
                </a:solidFill>
              </a:rPr>
              <a:t>學習目標</a:t>
            </a:r>
            <a:endParaRPr lang="en-HK" sz="3200" dirty="0">
              <a:solidFill>
                <a:schemeClr val="tx1">
                  <a:lumMod val="65000"/>
                  <a:lumOff val="35000"/>
                </a:schemeClr>
              </a:solidFill>
            </a:endParaRPr>
          </a:p>
        </p:txBody>
      </p:sp>
      <p:sp>
        <p:nvSpPr>
          <p:cNvPr id="3" name="Content Placeholder 2">
            <a:extLst>
              <a:ext uri="{FF2B5EF4-FFF2-40B4-BE49-F238E27FC236}">
                <a16:creationId xmlns:a16="http://schemas.microsoft.com/office/drawing/2014/main" id="{06C7BB9E-87D1-44A9-80FD-4185838A62DD}"/>
              </a:ext>
            </a:extLst>
          </p:cNvPr>
          <p:cNvSpPr>
            <a:spLocks noGrp="1"/>
          </p:cNvSpPr>
          <p:nvPr>
            <p:ph idx="1"/>
          </p:nvPr>
        </p:nvSpPr>
        <p:spPr>
          <a:xfrm>
            <a:off x="911283" y="1504589"/>
            <a:ext cx="7886700" cy="4795071"/>
          </a:xfrm>
        </p:spPr>
        <p:txBody>
          <a:bodyPr>
            <a:noAutofit/>
          </a:bodyPr>
          <a:lstStyle/>
          <a:p>
            <a:pPr marL="0" indent="0">
              <a:buNone/>
            </a:pPr>
            <a:r>
              <a:rPr lang="zh-TW" altLang="en-US" sz="2400" dirty="0"/>
              <a:t>在完成這些學習活動，學生應能：</a:t>
            </a:r>
          </a:p>
          <a:p>
            <a:r>
              <a:rPr lang="zh-TW" altLang="en-US" sz="2400" dirty="0"/>
              <a:t>描述酒精消毒用品的有效成分及其結構式</a:t>
            </a:r>
            <a:endParaRPr lang="en-US" altLang="zh-TW" sz="2400" dirty="0"/>
          </a:p>
          <a:p>
            <a:r>
              <a:rPr lang="zh-TW" altLang="en-US" sz="2400" dirty="0"/>
              <a:t>進行有關稀釋酒精的濃度計算</a:t>
            </a:r>
          </a:p>
          <a:p>
            <a:r>
              <a:rPr lang="zh-TW" altLang="en-US" sz="2400" dirty="0"/>
              <a:t>明白處理酒精消毒用品的潛在危險及正確方法</a:t>
            </a:r>
            <a:endParaRPr lang="en-US" altLang="zh-TW" sz="2400" dirty="0"/>
          </a:p>
          <a:p>
            <a:r>
              <a:rPr lang="zh-TW" altLang="en-US" sz="2400" dirty="0"/>
              <a:t>認識甲醇及乙醇的安全資料</a:t>
            </a:r>
            <a:endParaRPr lang="en-US" altLang="zh-TW" sz="2400" dirty="0"/>
          </a:p>
          <a:p>
            <a:r>
              <a:rPr lang="zh-TW" altLang="en-US" sz="2400" dirty="0"/>
              <a:t>培養安全貯存和使用酒精消毒用品的正確態度</a:t>
            </a:r>
          </a:p>
          <a:p>
            <a:r>
              <a:rPr lang="zh-TW" altLang="en-US" sz="2400" dirty="0"/>
              <a:t>在化學相關的議題上，按科學的方法及明辨性思考作出明智的判斷和決定</a:t>
            </a:r>
          </a:p>
          <a:p>
            <a:endParaRPr lang="en-HK" sz="2400" dirty="0"/>
          </a:p>
        </p:txBody>
      </p:sp>
      <p:sp>
        <p:nvSpPr>
          <p:cNvPr id="4" name="投影片編號版面配置區 3"/>
          <p:cNvSpPr>
            <a:spLocks noGrp="1"/>
          </p:cNvSpPr>
          <p:nvPr>
            <p:ph type="sldNum" sz="quarter" idx="12"/>
          </p:nvPr>
        </p:nvSpPr>
        <p:spPr/>
        <p:txBody>
          <a:bodyPr/>
          <a:lstStyle/>
          <a:p>
            <a:fld id="{67204EB1-79D0-4CA2-9E53-51575862AF83}" type="slidenum">
              <a:rPr lang="zh-HK" altLang="en-US" smtClean="0"/>
              <a:t>4</a:t>
            </a:fld>
            <a:endParaRPr lang="zh-HK" altLang="en-US"/>
          </a:p>
        </p:txBody>
      </p:sp>
    </p:spTree>
    <p:extLst>
      <p:ext uri="{BB962C8B-B14F-4D97-AF65-F5344CB8AC3E}">
        <p14:creationId xmlns:p14="http://schemas.microsoft.com/office/powerpoint/2010/main" val="3346843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75048-8A93-4EAF-8AD3-DB116F444936}"/>
              </a:ext>
            </a:extLst>
          </p:cNvPr>
          <p:cNvSpPr>
            <a:spLocks noGrp="1"/>
          </p:cNvSpPr>
          <p:nvPr>
            <p:ph type="title"/>
          </p:nvPr>
        </p:nvSpPr>
        <p:spPr>
          <a:xfrm>
            <a:off x="911283" y="561584"/>
            <a:ext cx="7886700" cy="642407"/>
          </a:xfrm>
        </p:spPr>
        <p:txBody>
          <a:bodyPr>
            <a:normAutofit/>
          </a:bodyPr>
          <a:lstStyle/>
          <a:p>
            <a:r>
              <a:rPr lang="zh-TW" altLang="en-US" sz="3200" dirty="0">
                <a:solidFill>
                  <a:schemeClr val="tx1">
                    <a:lumMod val="65000"/>
                    <a:lumOff val="35000"/>
                  </a:schemeClr>
                </a:solidFill>
              </a:rPr>
              <a:t>討論活動：正確使用消毒酒精</a:t>
            </a:r>
            <a:endParaRPr lang="en-HK" sz="32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59C771D-DE0A-475D-AF21-8E8923849091}"/>
              </a:ext>
            </a:extLst>
          </p:cNvPr>
          <p:cNvSpPr>
            <a:spLocks noGrp="1"/>
          </p:cNvSpPr>
          <p:nvPr>
            <p:ph idx="1"/>
          </p:nvPr>
        </p:nvSpPr>
        <p:spPr>
          <a:xfrm>
            <a:off x="911283" y="1609130"/>
            <a:ext cx="7886700" cy="4196461"/>
          </a:xfrm>
        </p:spPr>
        <p:txBody>
          <a:bodyPr>
            <a:normAutofit/>
          </a:bodyPr>
          <a:lstStyle/>
          <a:p>
            <a:pPr marL="0" indent="0">
              <a:buNone/>
            </a:pPr>
            <a:r>
              <a:rPr lang="en-US" altLang="zh-TW" dirty="0">
                <a:latin typeface="+mn-ea"/>
              </a:rPr>
              <a:t>(I)</a:t>
            </a:r>
          </a:p>
          <a:p>
            <a:r>
              <a:rPr lang="zh-TW" altLang="en-US" sz="2400" dirty="0">
                <a:latin typeface="+mn-ea"/>
              </a:rPr>
              <a:t>觀看以下短片 </a:t>
            </a:r>
            <a:r>
              <a:rPr lang="en-US" altLang="zh-TW" sz="2400" dirty="0">
                <a:latin typeface="+mn-ea"/>
              </a:rPr>
              <a:t>- </a:t>
            </a:r>
            <a:r>
              <a:rPr lang="zh-TW" altLang="en-US" sz="2400" dirty="0">
                <a:latin typeface="+mn-ea"/>
              </a:rPr>
              <a:t>「實測消毒酒精」</a:t>
            </a:r>
            <a:endParaRPr lang="en-HK" altLang="zh-TW" sz="2400" dirty="0">
              <a:latin typeface="+mn-ea"/>
            </a:endParaRPr>
          </a:p>
          <a:p>
            <a:pPr marL="177800" indent="0">
              <a:buNone/>
            </a:pPr>
            <a:r>
              <a:rPr lang="en-US" altLang="zh-HK" dirty="0">
                <a:latin typeface="Times New Roman" panose="02020603050405020304" pitchFamily="18" charset="0"/>
                <a:cs typeface="Times New Roman" panose="02020603050405020304" pitchFamily="18" charset="0"/>
                <a:hlinkClick r:id="rId2"/>
              </a:rPr>
              <a:t>https://www.consumer.org.hk/ws_chi/news/videos/522/disinfection-alcohol.html</a:t>
            </a:r>
            <a:endParaRPr lang="en-US" altLang="zh-HK" dirty="0">
              <a:latin typeface="Times New Roman" panose="02020603050405020304" pitchFamily="18" charset="0"/>
              <a:cs typeface="Times New Roman" panose="02020603050405020304" pitchFamily="18" charset="0"/>
            </a:endParaRPr>
          </a:p>
          <a:p>
            <a:r>
              <a:rPr lang="zh-TW" altLang="en-US" sz="2400" dirty="0">
                <a:latin typeface="+mn-ea"/>
              </a:rPr>
              <a:t>閱讀以下資料 </a:t>
            </a:r>
            <a:r>
              <a:rPr lang="en-US" altLang="zh-TW" sz="2400" dirty="0">
                <a:latin typeface="+mn-ea"/>
              </a:rPr>
              <a:t>- </a:t>
            </a:r>
            <a:r>
              <a:rPr lang="zh-TW" altLang="en-US" sz="2400" dirty="0">
                <a:latin typeface="+mn-ea"/>
              </a:rPr>
              <a:t>「咪用工業酒精製作搓手液」</a:t>
            </a:r>
            <a:endParaRPr lang="en-US" altLang="zh-TW" sz="2400" dirty="0">
              <a:latin typeface="+mn-ea"/>
            </a:endParaRPr>
          </a:p>
          <a:p>
            <a:pPr marL="271463" indent="0">
              <a:buNone/>
            </a:pPr>
            <a:r>
              <a:rPr lang="en-US" altLang="zh-HK" dirty="0">
                <a:latin typeface="Times New Roman" panose="02020603050405020304" pitchFamily="18" charset="0"/>
                <a:cs typeface="Times New Roman" panose="02020603050405020304" pitchFamily="18" charset="0"/>
                <a:hlinkClick r:id="rId3"/>
              </a:rPr>
              <a:t>https://www.consumer.org.hk/ws_chi/news/specials/2020/industrial-alcohol</a:t>
            </a:r>
            <a:endParaRPr lang="en-US" altLang="zh-HK"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67204EB1-79D0-4CA2-9E53-51575862AF83}" type="slidenum">
              <a:rPr lang="zh-HK" altLang="en-US" smtClean="0"/>
              <a:t>5</a:t>
            </a:fld>
            <a:endParaRPr lang="zh-HK" altLang="en-US"/>
          </a:p>
        </p:txBody>
      </p:sp>
      <p:pic>
        <p:nvPicPr>
          <p:cNvPr id="6" name="圖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92149" y="4752478"/>
            <a:ext cx="1623201" cy="1623201"/>
          </a:xfrm>
          <a:prstGeom prst="rect">
            <a:avLst/>
          </a:prstGeom>
        </p:spPr>
      </p:pic>
    </p:spTree>
    <p:extLst>
      <p:ext uri="{BB962C8B-B14F-4D97-AF65-F5344CB8AC3E}">
        <p14:creationId xmlns:p14="http://schemas.microsoft.com/office/powerpoint/2010/main" val="1970944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738717" y="1122790"/>
            <a:ext cx="7886700" cy="3974144"/>
          </a:xfrm>
        </p:spPr>
        <p:txBody>
          <a:bodyPr/>
          <a:lstStyle/>
          <a:p>
            <a:pPr marL="0" indent="0">
              <a:buNone/>
            </a:pPr>
            <a:r>
              <a:rPr lang="en-US" altLang="zh-TW" sz="2400" dirty="0">
                <a:latin typeface="+mn-ea"/>
              </a:rPr>
              <a:t>(II) </a:t>
            </a:r>
            <a:r>
              <a:rPr lang="zh-TW" altLang="en-US" sz="2400" dirty="0">
                <a:latin typeface="+mn-ea"/>
              </a:rPr>
              <a:t>討論</a:t>
            </a:r>
            <a:r>
              <a:rPr lang="en-US" altLang="zh-TW" sz="2400" dirty="0">
                <a:latin typeface="+mn-ea"/>
              </a:rPr>
              <a:t>/</a:t>
            </a:r>
            <a:r>
              <a:rPr lang="zh-TW" altLang="en-US" sz="2400" dirty="0">
                <a:latin typeface="+mn-ea"/>
              </a:rPr>
              <a:t>回答以下問題：</a:t>
            </a:r>
            <a:endParaRPr lang="en-US" altLang="zh-TW" sz="2400" dirty="0">
              <a:latin typeface="+mn-ea"/>
            </a:endParaRPr>
          </a:p>
          <a:p>
            <a:pPr marL="0" indent="0">
              <a:buNone/>
            </a:pPr>
            <a:endParaRPr lang="en-HK" altLang="zh-TW" dirty="0">
              <a:latin typeface="+mn-ea"/>
            </a:endParaRPr>
          </a:p>
          <a:p>
            <a:pPr marL="457200" indent="-457200" algn="just">
              <a:buClr>
                <a:schemeClr val="tx1">
                  <a:lumMod val="65000"/>
                  <a:lumOff val="35000"/>
                </a:schemeClr>
              </a:buClr>
              <a:buFont typeface="Arial" panose="020B0604020202020204" pitchFamily="34" charset="0"/>
              <a:buAutoNum type="alphaLcParenBoth"/>
            </a:pPr>
            <a:r>
              <a:rPr lang="zh-TW" altLang="en-US" dirty="0">
                <a:latin typeface="Calibri" panose="020F0502020204030204" pitchFamily="34" charset="0"/>
                <a:cs typeface="Calibri" panose="020F0502020204030204" pitchFamily="34" charset="0"/>
              </a:rPr>
              <a:t>寫出消毒酒精搓手液的有效成分的化學式及結構式。</a:t>
            </a:r>
            <a:endParaRPr lang="en-US" altLang="zh-TW" dirty="0">
              <a:latin typeface="Calibri" panose="020F0502020204030204" pitchFamily="34" charset="0"/>
              <a:cs typeface="Calibri" panose="020F0502020204030204" pitchFamily="34" charset="0"/>
            </a:endParaRPr>
          </a:p>
          <a:p>
            <a:pPr marL="457200" indent="-457200" algn="just">
              <a:buClr>
                <a:schemeClr val="tx1">
                  <a:lumMod val="65000"/>
                  <a:lumOff val="35000"/>
                </a:schemeClr>
              </a:buClr>
              <a:buFont typeface="Arial" panose="020B0604020202020204" pitchFamily="34" charset="0"/>
              <a:buAutoNum type="alphaLcParenBoth"/>
            </a:pPr>
            <a:r>
              <a:rPr lang="zh-TW" altLang="en-US" dirty="0">
                <a:latin typeface="Calibri" panose="020F0502020204030204" pitchFamily="34" charset="0"/>
                <a:cs typeface="Calibri" panose="020F0502020204030204" pitchFamily="34" charset="0"/>
              </a:rPr>
              <a:t>寫出甲醇的化學式及結構式。</a:t>
            </a:r>
            <a:endParaRPr lang="en-US" altLang="zh-TW" dirty="0">
              <a:latin typeface="Calibri" panose="020F0502020204030204" pitchFamily="34" charset="0"/>
              <a:cs typeface="Calibri" panose="020F0502020204030204" pitchFamily="34" charset="0"/>
            </a:endParaRPr>
          </a:p>
          <a:p>
            <a:pPr marL="457200" indent="-457200" algn="just">
              <a:buClr>
                <a:schemeClr val="tx1">
                  <a:lumMod val="65000"/>
                  <a:lumOff val="35000"/>
                </a:schemeClr>
              </a:buClr>
              <a:buFont typeface="Arial" panose="020B0604020202020204" pitchFamily="34" charset="0"/>
              <a:buAutoNum type="alphaLcParenBoth"/>
            </a:pPr>
            <a:r>
              <a:rPr lang="zh-TW" altLang="en-US" dirty="0">
                <a:latin typeface="Calibri" panose="020F0502020204030204" pitchFamily="34" charset="0"/>
                <a:cs typeface="Calibri" panose="020F0502020204030204" pitchFamily="34" charset="0"/>
              </a:rPr>
              <a:t>假設消毒酒精的乙醇的容量百分濃度</a:t>
            </a:r>
            <a:r>
              <a:rPr lang="en-US" altLang="zh-TW" dirty="0">
                <a:latin typeface="Calibri" panose="020F0502020204030204" pitchFamily="34" charset="0"/>
                <a:cs typeface="Calibri" panose="020F0502020204030204" pitchFamily="34" charset="0"/>
              </a:rPr>
              <a:t>(v/v)</a:t>
            </a:r>
            <a:r>
              <a:rPr lang="zh-TW" altLang="en-US" dirty="0">
                <a:latin typeface="Calibri" panose="020F0502020204030204" pitchFamily="34" charset="0"/>
                <a:cs typeface="Calibri" panose="020F0502020204030204" pitchFamily="34" charset="0"/>
              </a:rPr>
              <a:t>為</a:t>
            </a:r>
            <a:r>
              <a:rPr lang="en-US" altLang="zh-TW" dirty="0">
                <a:latin typeface="Calibri" panose="020F0502020204030204" pitchFamily="34" charset="0"/>
                <a:cs typeface="Calibri" panose="020F0502020204030204" pitchFamily="34" charset="0"/>
              </a:rPr>
              <a:t>70%</a:t>
            </a:r>
            <a:r>
              <a:rPr lang="zh-TW" altLang="en-US" dirty="0">
                <a:latin typeface="Calibri" panose="020F0502020204030204" pitchFamily="34" charset="0"/>
                <a:cs typeface="Calibri" panose="020F0502020204030204" pitchFamily="34" charset="0"/>
              </a:rPr>
              <a:t>，試將其轉換為重量百分濃度</a:t>
            </a:r>
            <a:r>
              <a:rPr lang="en-US" altLang="zh-TW" dirty="0">
                <a:latin typeface="Calibri" panose="020F0502020204030204" pitchFamily="34" charset="0"/>
                <a:cs typeface="Calibri" panose="020F0502020204030204" pitchFamily="34" charset="0"/>
              </a:rPr>
              <a:t>(w/v) </a:t>
            </a:r>
            <a:r>
              <a:rPr lang="zh-TW" altLang="en-US" dirty="0">
                <a:latin typeface="Calibri" panose="020F0502020204030204" pitchFamily="34" charset="0"/>
                <a:cs typeface="Calibri" panose="020F0502020204030204" pitchFamily="34" charset="0"/>
              </a:rPr>
              <a:t>。</a:t>
            </a:r>
            <a:endParaRPr lang="en-US" altLang="zh-TW" dirty="0">
              <a:latin typeface="Calibri" panose="020F0502020204030204" pitchFamily="34" charset="0"/>
              <a:cs typeface="Calibri" panose="020F0502020204030204" pitchFamily="34" charset="0"/>
            </a:endParaRPr>
          </a:p>
          <a:p>
            <a:pPr marL="457200" lvl="1" indent="0" algn="just">
              <a:buClr>
                <a:schemeClr val="tx1">
                  <a:lumMod val="65000"/>
                  <a:lumOff val="35000"/>
                </a:schemeClr>
              </a:buClr>
              <a:buNone/>
            </a:pPr>
            <a:r>
              <a:rPr lang="en-US" altLang="zh-TW" sz="2000" dirty="0">
                <a:latin typeface="Calibri" panose="020F0502020204030204" pitchFamily="34" charset="0"/>
                <a:cs typeface="Calibri" panose="020F0502020204030204" pitchFamily="34" charset="0"/>
              </a:rPr>
              <a:t>[</a:t>
            </a:r>
            <a:r>
              <a:rPr lang="zh-TW" altLang="en-US" sz="2000" dirty="0">
                <a:latin typeface="Calibri" panose="020F0502020204030204" pitchFamily="34" charset="0"/>
                <a:cs typeface="Calibri" panose="020F0502020204030204" pitchFamily="34" charset="0"/>
              </a:rPr>
              <a:t>乙醇的密度 </a:t>
            </a:r>
            <a:r>
              <a:rPr lang="en-US" altLang="zh-TW" sz="2000" dirty="0">
                <a:latin typeface="Calibri" panose="020F0502020204030204" pitchFamily="34" charset="0"/>
                <a:cs typeface="Calibri" panose="020F0502020204030204" pitchFamily="34" charset="0"/>
              </a:rPr>
              <a:t>= 0.789 g/cm</a:t>
            </a:r>
            <a:r>
              <a:rPr lang="en-US" altLang="zh-TW" sz="2000" baseline="30000" dirty="0">
                <a:latin typeface="Calibri" panose="020F0502020204030204" pitchFamily="34" charset="0"/>
                <a:cs typeface="Calibri" panose="020F0502020204030204" pitchFamily="34" charset="0"/>
              </a:rPr>
              <a:t>3</a:t>
            </a:r>
            <a:r>
              <a:rPr lang="en-US" altLang="zh-TW" sz="2000" dirty="0">
                <a:latin typeface="Calibri" panose="020F0502020204030204" pitchFamily="34" charset="0"/>
                <a:cs typeface="Calibri" panose="020F0502020204030204" pitchFamily="34" charset="0"/>
              </a:rPr>
              <a:t> ]</a:t>
            </a:r>
            <a:endParaRPr lang="en-HK" altLang="zh-HK" sz="2000" dirty="0">
              <a:latin typeface="Calibri" panose="020F0502020204030204" pitchFamily="34" charset="0"/>
              <a:cs typeface="Calibri" panose="020F0502020204030204" pitchFamily="34" charset="0"/>
            </a:endParaRPr>
          </a:p>
          <a:p>
            <a:pPr marL="0" indent="0">
              <a:buNone/>
            </a:pPr>
            <a:endParaRPr lang="zh-HK" altLang="en-US" dirty="0">
              <a:latin typeface="+mn-ea"/>
            </a:endParaRPr>
          </a:p>
        </p:txBody>
      </p:sp>
      <p:sp>
        <p:nvSpPr>
          <p:cNvPr id="4" name="投影片編號版面配置區 3"/>
          <p:cNvSpPr>
            <a:spLocks noGrp="1"/>
          </p:cNvSpPr>
          <p:nvPr>
            <p:ph type="sldNum" sz="quarter" idx="12"/>
          </p:nvPr>
        </p:nvSpPr>
        <p:spPr/>
        <p:txBody>
          <a:bodyPr/>
          <a:lstStyle/>
          <a:p>
            <a:fld id="{67204EB1-79D0-4CA2-9E53-51575862AF83}" type="slidenum">
              <a:rPr lang="zh-HK" altLang="en-US" smtClean="0"/>
              <a:t>6</a:t>
            </a:fld>
            <a:endParaRPr lang="zh-HK" altLang="en-US"/>
          </a:p>
        </p:txBody>
      </p:sp>
    </p:spTree>
    <p:extLst>
      <p:ext uri="{BB962C8B-B14F-4D97-AF65-F5344CB8AC3E}">
        <p14:creationId xmlns:p14="http://schemas.microsoft.com/office/powerpoint/2010/main" val="549599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03818" y="1077453"/>
            <a:ext cx="7668682" cy="4351592"/>
          </a:xfrm>
        </p:spPr>
        <p:txBody>
          <a:bodyPr>
            <a:normAutofit/>
          </a:bodyPr>
          <a:lstStyle/>
          <a:p>
            <a:pPr marL="457200" indent="-457200" algn="just">
              <a:buClr>
                <a:schemeClr val="tx1">
                  <a:lumMod val="65000"/>
                  <a:lumOff val="35000"/>
                </a:schemeClr>
              </a:buClr>
              <a:buFont typeface="Arial" panose="020B0604020202020204" pitchFamily="34" charset="0"/>
              <a:buAutoNum type="alphaLcParenBoth" startAt="4"/>
            </a:pPr>
            <a:r>
              <a:rPr lang="zh-TW" altLang="en-US" dirty="0"/>
              <a:t>若使用</a:t>
            </a:r>
            <a:r>
              <a:rPr lang="en-US" altLang="zh-TW" dirty="0"/>
              <a:t>95% (v/v) </a:t>
            </a:r>
            <a:r>
              <a:rPr lang="zh-TW" altLang="en-US" dirty="0"/>
              <a:t>乙醇製備</a:t>
            </a:r>
            <a:r>
              <a:rPr lang="en-US" altLang="zh-TW" dirty="0"/>
              <a:t>100</a:t>
            </a:r>
            <a:r>
              <a:rPr lang="zh-TW" altLang="en-US" dirty="0"/>
              <a:t>毫升 </a:t>
            </a:r>
            <a:r>
              <a:rPr lang="en-US" altLang="zh-TW" dirty="0"/>
              <a:t>70% (v/v) </a:t>
            </a:r>
            <a:r>
              <a:rPr lang="zh-TW" altLang="en-US" dirty="0"/>
              <a:t>的乙醇溶液，找出</a:t>
            </a:r>
            <a:r>
              <a:rPr lang="en-US" altLang="zh-TW" dirty="0"/>
              <a:t>95% (v/v) </a:t>
            </a:r>
            <a:r>
              <a:rPr lang="zh-TW" altLang="en-US" dirty="0"/>
              <a:t>乙醇的所需容量。</a:t>
            </a:r>
            <a:endParaRPr lang="en-US" altLang="zh-TW" dirty="0"/>
          </a:p>
          <a:p>
            <a:pPr marL="541338" indent="-541338">
              <a:buNone/>
            </a:pPr>
            <a:endParaRPr lang="en-US" altLang="zh-TW" dirty="0"/>
          </a:p>
          <a:p>
            <a:pPr marL="457200" indent="-457200" algn="just">
              <a:buClr>
                <a:schemeClr val="tx1">
                  <a:lumMod val="65000"/>
                  <a:lumOff val="35000"/>
                </a:schemeClr>
              </a:buClr>
              <a:buFont typeface="Arial" panose="020B0604020202020204" pitchFamily="34" charset="0"/>
              <a:buAutoNum type="alphaLcParenBoth" startAt="5"/>
            </a:pPr>
            <a:r>
              <a:rPr lang="zh-TW" altLang="en-US" dirty="0"/>
              <a:t>參考以下安全資料表</a:t>
            </a:r>
            <a:endParaRPr lang="en-US" altLang="zh-TW" dirty="0"/>
          </a:p>
          <a:p>
            <a:pPr marL="452438" indent="0">
              <a:buNone/>
            </a:pPr>
            <a:r>
              <a:rPr lang="zh-TW" altLang="en-US" dirty="0"/>
              <a:t>甲醇：</a:t>
            </a:r>
            <a:r>
              <a:rPr lang="en-US" altLang="zh-TW" dirty="0">
                <a:latin typeface="Times New Roman" panose="02020603050405020304" pitchFamily="18" charset="0"/>
                <a:cs typeface="Times New Roman" panose="02020603050405020304" pitchFamily="18" charset="0"/>
                <a:hlinkClick r:id="rId2"/>
              </a:rPr>
              <a:t>https://qrgo.page.link/QcYke</a:t>
            </a:r>
            <a:endParaRPr lang="en-US" altLang="zh-TW" dirty="0">
              <a:latin typeface="Times New Roman" panose="02020603050405020304" pitchFamily="18" charset="0"/>
              <a:cs typeface="Times New Roman" panose="02020603050405020304" pitchFamily="18" charset="0"/>
            </a:endParaRPr>
          </a:p>
          <a:p>
            <a:pPr marL="452438" indent="0">
              <a:buNone/>
            </a:pPr>
            <a:r>
              <a:rPr lang="zh-TW" altLang="en-US" dirty="0">
                <a:latin typeface="Times New Roman" panose="02020603050405020304" pitchFamily="18" charset="0"/>
                <a:cs typeface="Times New Roman" panose="02020603050405020304" pitchFamily="18" charset="0"/>
              </a:rPr>
              <a:t>乙醇：</a:t>
            </a:r>
            <a:r>
              <a:rPr lang="en-US" altLang="zh-TW" dirty="0">
                <a:latin typeface="Times New Roman" panose="02020603050405020304" pitchFamily="18" charset="0"/>
                <a:cs typeface="Times New Roman" panose="02020603050405020304" pitchFamily="18" charset="0"/>
                <a:hlinkClick r:id="rId3"/>
              </a:rPr>
              <a:t>https://qrgo.page.link/czc12</a:t>
            </a:r>
            <a:endParaRPr lang="en-US" altLang="zh-TW" dirty="0">
              <a:latin typeface="Times New Roman" panose="02020603050405020304" pitchFamily="18" charset="0"/>
              <a:cs typeface="Times New Roman" panose="02020603050405020304" pitchFamily="18" charset="0"/>
            </a:endParaRPr>
          </a:p>
          <a:p>
            <a:pPr marL="962025" indent="-514350" algn="just">
              <a:buClr>
                <a:schemeClr val="tx1">
                  <a:lumMod val="65000"/>
                  <a:lumOff val="35000"/>
                </a:schemeClr>
              </a:buClr>
              <a:buFont typeface="Arial" panose="020B0604020202020204" pitchFamily="34" charset="0"/>
              <a:buAutoNum type="romanLcParenBoth"/>
            </a:pPr>
            <a:r>
              <a:rPr lang="zh-TW" altLang="en-US" dirty="0"/>
              <a:t>說明使用消毒酒精的安全措施；</a:t>
            </a:r>
            <a:endParaRPr lang="en-US" altLang="zh-TW" dirty="0"/>
          </a:p>
          <a:p>
            <a:pPr marL="962025" indent="-514350" algn="just">
              <a:buClr>
                <a:schemeClr val="tx1">
                  <a:lumMod val="65000"/>
                  <a:lumOff val="35000"/>
                </a:schemeClr>
              </a:buClr>
              <a:buFont typeface="Arial" panose="020B0604020202020204" pitchFamily="34" charset="0"/>
              <a:buAutoNum type="romanLcParenBoth"/>
            </a:pPr>
            <a:r>
              <a:rPr lang="zh-TW" altLang="en-US" dirty="0"/>
              <a:t>解釋為何不可使用工業用酒精製作搓手液。</a:t>
            </a:r>
            <a:endParaRPr lang="en-US" altLang="zh-TW" dirty="0"/>
          </a:p>
          <a:p>
            <a:pPr marL="0" indent="0">
              <a:buNone/>
            </a:pPr>
            <a:endParaRPr lang="en-US" altLang="zh-TW" dirty="0"/>
          </a:p>
          <a:p>
            <a:pPr marL="0" indent="0">
              <a:buNone/>
            </a:pPr>
            <a:endParaRPr lang="en-HK" altLang="zh-HK" dirty="0"/>
          </a:p>
        </p:txBody>
      </p:sp>
      <p:sp>
        <p:nvSpPr>
          <p:cNvPr id="2" name="投影片編號版面配置區 1"/>
          <p:cNvSpPr>
            <a:spLocks noGrp="1"/>
          </p:cNvSpPr>
          <p:nvPr>
            <p:ph type="sldNum" sz="quarter" idx="12"/>
          </p:nvPr>
        </p:nvSpPr>
        <p:spPr/>
        <p:txBody>
          <a:bodyPr/>
          <a:lstStyle/>
          <a:p>
            <a:fld id="{67204EB1-79D0-4CA2-9E53-51575862AF83}" type="slidenum">
              <a:rPr lang="zh-HK" altLang="en-US" smtClean="0"/>
              <a:t>7</a:t>
            </a:fld>
            <a:endParaRPr lang="zh-HK" altLang="en-US"/>
          </a:p>
        </p:txBody>
      </p:sp>
    </p:spTree>
    <p:extLst>
      <p:ext uri="{BB962C8B-B14F-4D97-AF65-F5344CB8AC3E}">
        <p14:creationId xmlns:p14="http://schemas.microsoft.com/office/powerpoint/2010/main" val="177118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43319" y="612878"/>
            <a:ext cx="7983181" cy="5845073"/>
          </a:xfrm>
        </p:spPr>
        <p:txBody>
          <a:bodyPr>
            <a:normAutofit/>
          </a:bodyPr>
          <a:lstStyle/>
          <a:p>
            <a:pPr marL="457200" indent="-457200">
              <a:buClr>
                <a:schemeClr val="tx1">
                  <a:lumMod val="65000"/>
                  <a:lumOff val="35000"/>
                </a:schemeClr>
              </a:buClr>
              <a:buFont typeface="Arial" panose="020B0604020202020204" pitchFamily="34" charset="0"/>
              <a:buAutoNum type="alphaLcParenBoth" startAt="6"/>
            </a:pPr>
            <a:r>
              <a:rPr lang="zh-TW" altLang="en-US" dirty="0"/>
              <a:t>在網上流傳不少「抗疫偏方」，例如早前外地有流傳飲用甲醇可對抗冠狀病毒，導致有人因飲用甲醇中毒死亡。</a:t>
            </a:r>
            <a:endParaRPr lang="en-US" altLang="zh-TW" dirty="0"/>
          </a:p>
          <a:p>
            <a:pPr marL="447675" indent="0">
              <a:buNone/>
            </a:pPr>
            <a:endParaRPr lang="en-US" altLang="zh-TW" dirty="0"/>
          </a:p>
          <a:p>
            <a:pPr marL="962025" indent="-514350">
              <a:buClr>
                <a:schemeClr val="tx1">
                  <a:lumMod val="65000"/>
                  <a:lumOff val="35000"/>
                </a:schemeClr>
              </a:buClr>
              <a:buFont typeface="Arial" panose="020B0604020202020204" pitchFamily="34" charset="0"/>
              <a:buAutoNum type="romanLcParenBoth"/>
            </a:pPr>
            <a:r>
              <a:rPr lang="zh-TW" altLang="en-US" dirty="0"/>
              <a:t>你認為如何可以防止或減少這類錯誤的資訊散布</a:t>
            </a:r>
            <a:r>
              <a:rPr lang="en-US" altLang="zh-TW" dirty="0"/>
              <a:t>?</a:t>
            </a:r>
            <a:r>
              <a:rPr lang="zh-TW" altLang="en-US" dirty="0"/>
              <a:t> </a:t>
            </a:r>
            <a:endParaRPr lang="en-US" altLang="zh-TW" dirty="0"/>
          </a:p>
          <a:p>
            <a:pPr marL="962025" indent="-514350">
              <a:buClr>
                <a:schemeClr val="tx1">
                  <a:lumMod val="65000"/>
                  <a:lumOff val="35000"/>
                </a:schemeClr>
              </a:buClr>
              <a:buFont typeface="Arial" panose="020B0604020202020204" pitchFamily="34" charset="0"/>
              <a:buAutoNum type="romanLcParenBoth"/>
            </a:pPr>
            <a:r>
              <a:rPr lang="zh-TW" altLang="en-US" dirty="0"/>
              <a:t>你的好朋友將有關烈酒可以取代酒精用作消毒用途的網上資料轉發給你。你會如何回應</a:t>
            </a:r>
            <a:r>
              <a:rPr lang="en-US" altLang="zh-TW" dirty="0"/>
              <a:t>?</a:t>
            </a:r>
          </a:p>
          <a:p>
            <a:pPr marL="0" indent="0">
              <a:buNone/>
            </a:pPr>
            <a:endParaRPr lang="en-US" altLang="zh-TW" u="sng" dirty="0"/>
          </a:p>
          <a:p>
            <a:pPr marL="0" indent="0">
              <a:buNone/>
            </a:pPr>
            <a:endParaRPr lang="en-US" altLang="zh-TW" u="sng" dirty="0"/>
          </a:p>
          <a:p>
            <a:pPr marL="0" indent="0">
              <a:buNone/>
            </a:pPr>
            <a:endParaRPr lang="en-US" altLang="zh-TW" u="sng" dirty="0"/>
          </a:p>
          <a:p>
            <a:pPr marL="271463" indent="0">
              <a:buNone/>
            </a:pPr>
            <a:r>
              <a:rPr lang="zh-TW" altLang="en-US" dirty="0">
                <a:solidFill>
                  <a:srgbClr val="0070C0"/>
                </a:solidFill>
              </a:rPr>
              <a:t>建議答案可參閱以下連結：</a:t>
            </a:r>
            <a:endParaRPr lang="en-US" altLang="zh-TW" dirty="0">
              <a:solidFill>
                <a:srgbClr val="0070C0"/>
              </a:solidFill>
            </a:endParaRPr>
          </a:p>
          <a:p>
            <a:pPr marL="271463" indent="0">
              <a:buNone/>
            </a:pPr>
            <a:r>
              <a:rPr lang="en-US" altLang="zh-TW" dirty="0">
                <a:solidFill>
                  <a:srgbClr val="FF0000"/>
                </a:solidFill>
                <a:latin typeface="Times New Roman" panose="02020603050405020304" pitchFamily="18" charset="0"/>
                <a:cs typeface="Times New Roman" panose="02020603050405020304" pitchFamily="18" charset="0"/>
                <a:hlinkClick r:id="rId2"/>
              </a:rPr>
              <a:t>https://qrgo.page.link/kFhZy</a:t>
            </a:r>
            <a:endParaRPr lang="en-US" altLang="zh-TW" dirty="0">
              <a:solidFill>
                <a:srgbClr val="FF0000"/>
              </a:solidFill>
              <a:latin typeface="Times New Roman" panose="02020603050405020304" pitchFamily="18" charset="0"/>
              <a:cs typeface="Times New Roman" panose="02020603050405020304" pitchFamily="18" charset="0"/>
            </a:endParaRPr>
          </a:p>
        </p:txBody>
      </p:sp>
      <p:sp>
        <p:nvSpPr>
          <p:cNvPr id="2" name="投影片編號版面配置區 1"/>
          <p:cNvSpPr>
            <a:spLocks noGrp="1"/>
          </p:cNvSpPr>
          <p:nvPr>
            <p:ph type="sldNum" sz="quarter" idx="12"/>
          </p:nvPr>
        </p:nvSpPr>
        <p:spPr/>
        <p:txBody>
          <a:bodyPr/>
          <a:lstStyle/>
          <a:p>
            <a:fld id="{67204EB1-79D0-4CA2-9E53-51575862AF83}" type="slidenum">
              <a:rPr lang="zh-HK" altLang="en-US" smtClean="0"/>
              <a:t>8</a:t>
            </a:fld>
            <a:endParaRPr lang="zh-HK" altLang="en-US"/>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3160" y="4996339"/>
            <a:ext cx="1379340" cy="1379340"/>
          </a:xfrm>
          <a:prstGeom prst="rect">
            <a:avLst/>
          </a:prstGeom>
        </p:spPr>
      </p:pic>
    </p:spTree>
    <p:extLst>
      <p:ext uri="{BB962C8B-B14F-4D97-AF65-F5344CB8AC3E}">
        <p14:creationId xmlns:p14="http://schemas.microsoft.com/office/powerpoint/2010/main" val="160129589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徽章</Template>
  <TotalTime>982</TotalTime>
  <Words>935</Words>
  <Application>Microsoft Office PowerPoint</Application>
  <PresentationFormat>On-screen Show (4:3)</PresentationFormat>
  <Paragraphs>58</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微軟正黑體</vt:lpstr>
      <vt:lpstr>Arial</vt:lpstr>
      <vt:lpstr>Calibri</vt:lpstr>
      <vt:lpstr>Gill Sans MT</vt:lpstr>
      <vt:lpstr>Impact</vt:lpstr>
      <vt:lpstr>Times New Roman</vt:lpstr>
      <vt:lpstr>Badge</vt:lpstr>
      <vt:lpstr>與防疫相關的 化學科學習活動    正確使用消毒酒精  </vt:lpstr>
      <vt:lpstr>簡介</vt:lpstr>
      <vt:lpstr>教學建議</vt:lpstr>
      <vt:lpstr>學習目標</vt:lpstr>
      <vt:lpstr>討論活動：正確使用消毒酒精</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與防疫相關的 化學科學習活動 –   酒精消毒用品</dc:title>
  <dc:creator>CHENG, Siu-lin</dc:creator>
  <cp:lastModifiedBy>CHENG, Siu Lin</cp:lastModifiedBy>
  <cp:revision>61</cp:revision>
  <cp:lastPrinted>2020-06-16T02:23:33Z</cp:lastPrinted>
  <dcterms:created xsi:type="dcterms:W3CDTF">2020-06-09T03:16:41Z</dcterms:created>
  <dcterms:modified xsi:type="dcterms:W3CDTF">2020-07-30T01:04:30Z</dcterms:modified>
</cp:coreProperties>
</file>